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B04CF2A-F73B-46F5-A85F-30DEF0D8C5DF}">
  <a:tblStyle styleId="{EB04CF2A-F73B-46F5-A85F-30DEF0D8C5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3f9ca48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3f9ca48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383d0492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383d0492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383d0492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e383d0492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e383d0492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e383d0492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383d0492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383d0492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37aa5edd7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37aa5edd7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37aa5ed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37aa5ed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37aa5edd7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37aa5edd7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e37aa5edd7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e37aa5edd7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e37aa5edd7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e37aa5edd7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37aa5edd7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37aa5edd7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37aa5edd7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37aa5edd7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e37aa5edd7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e37aa5edd7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>
                <a:latin typeface="Times New Roman"/>
                <a:ea typeface="Times New Roman"/>
                <a:cs typeface="Times New Roman"/>
                <a:sym typeface="Times New Roman"/>
              </a:rPr>
              <a:t>You Only Look Once:</a:t>
            </a:r>
            <a:endParaRPr b="1" sz="5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>
                <a:latin typeface="Times New Roman"/>
                <a:ea typeface="Times New Roman"/>
                <a:cs typeface="Times New Roman"/>
                <a:sym typeface="Times New Roman"/>
              </a:rPr>
              <a:t>Unified, Real-Time Object Detection</a:t>
            </a:r>
            <a:endParaRPr b="1" sz="3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22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i="1" lang="en-GB" sz="22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Joseph Redmon, Santosh Divvala , Ross Girshick, Ali Farhadi</a:t>
            </a:r>
            <a:endParaRPr i="1" sz="22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i="1" sz="14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228600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i="1" lang="en-GB" sz="14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endParaRPr i="1" sz="14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228600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i="1" lang="en-GB" sz="14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       By:</a:t>
            </a:r>
            <a:endParaRPr i="1" sz="14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457200" rtl="0" algn="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i="1" lang="en-GB" sz="14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Fida Hussain Abbas Rao (ME-18064)</a:t>
            </a:r>
            <a:endParaRPr i="1" sz="14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457200" rtl="0" algn="ctr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rPr i="1" lang="en-GB" sz="1400">
                <a:solidFill>
                  <a:schemeClr val="dk1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                                         Hammas Amir Khan (ME-18063)</a:t>
            </a:r>
            <a:endParaRPr i="1" sz="1400">
              <a:solidFill>
                <a:schemeClr val="dk1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217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Summary of YOLO’s Working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 the model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Evaluate the model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Getting the predictions on desired image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Filter out boxes with no object (pc &lt; 0.5)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Apply Non-max Suppression to get rid of multiple detections per object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How does the model perform?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925" y="1273850"/>
            <a:ext cx="8618375" cy="3489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YOLO generalizes well to new domains (like art)</a:t>
            </a:r>
            <a:endParaRPr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1152475"/>
            <a:ext cx="579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generalizability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does YOLO compare in terms of 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generalizability</a:t>
            </a: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with the previous object detection methods?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9736" y="1152478"/>
            <a:ext cx="2722562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Applications of Object detection in real world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Vehicle detection in self driving cars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Automated CCTV surveillance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Cancer detection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Object Tracking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7149" y="1991550"/>
            <a:ext cx="5569375" cy="251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00" y="1730000"/>
            <a:ext cx="8520600" cy="28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r>
              <a:rPr lang="en-GB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your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attention!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Object Detection?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❖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Classify the object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❖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Get the boxes around the object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8050" y="1417075"/>
            <a:ext cx="4330776" cy="288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Comparison of Previous object detectors with YOLO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68" name="Google Shape;68;p15"/>
          <p:cNvGraphicFramePr/>
          <p:nvPr/>
        </p:nvGraphicFramePr>
        <p:xfrm>
          <a:off x="952500" y="1679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{EB04CF2A-F73B-46F5-A85F-30DEF0D8C5DF}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Pascal 2007 mAP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Speed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Processing time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DPM v5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33.7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.07 FPS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14 s/img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RCNN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66.0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.05 FPS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 s/img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Fast RCNN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70.0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.5 FPS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 s/img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YOLO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63.4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45 FPS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22 ms/img</a:t>
                      </a:r>
                      <a:endParaRPr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Why is YOLO faster than the previous object detectors?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4178550" y="1152475"/>
            <a:ext cx="465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 YOLO, you only look once at an image to perform detection.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9050" y="2710500"/>
            <a:ext cx="4503250" cy="1947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540150" y="2244000"/>
            <a:ext cx="36384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Previous object detection methods such as DPM and RCNN used to look at the image hundreds of thousands of time to perform detection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Components of Object detection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4260300" cy="3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Classification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GB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Classify the object in the image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rgbClr val="EFEFE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472975"/>
            <a:ext cx="3491999" cy="23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4578900" y="1228675"/>
            <a:ext cx="4260300" cy="37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Localization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GB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Classify the object in the image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Char char="●"/>
            </a:pPr>
            <a:r>
              <a:rPr lang="en-GB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 the position of the bounding box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2175" y="2472975"/>
            <a:ext cx="3491999" cy="23400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307950" y="2494925"/>
            <a:ext cx="24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highlight>
                  <a:srgbClr val="EFEFEF"/>
                </a:highlight>
              </a:rPr>
              <a:t>Label = ‘Car’</a:t>
            </a:r>
            <a:endParaRPr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How to interpret the bounding box </a:t>
            </a: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vector?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398750"/>
            <a:ext cx="4915500" cy="31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Size of bounding box is 1x(5+num classes).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Pc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bx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bh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bw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C1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C2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○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C3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4050" y="2119211"/>
            <a:ext cx="5897900" cy="172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Object Detection with YOLO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5283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29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-GB" sz="214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Overlay a grid of size SxS cell</a:t>
            </a:r>
            <a:endParaRPr sz="2143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2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-GB" sz="214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Grid with center point is responsible for detecting that object.</a:t>
            </a:r>
            <a:endParaRPr sz="2143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429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imes New Roman"/>
              <a:buChar char="●"/>
            </a:pPr>
            <a:r>
              <a:rPr lang="en-GB" sz="214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Perform image classification and localization for all the grid cells.</a:t>
            </a:r>
            <a:endParaRPr sz="2143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1445" y="1334895"/>
            <a:ext cx="3051575" cy="305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Training the model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511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Collect Data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Gather plenty of images (X_train)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Respective bounding boxes (y_train)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 a Convolutional Neural Network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24 layers of convolutions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fully connected layer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stochastic gradient descent optimizer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Evaluate the model on unseen data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975" y="2183275"/>
            <a:ext cx="4270224" cy="19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How to get rid of multiple detections per object?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895" y="1125170"/>
            <a:ext cx="2700000" cy="262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p21"/>
          <p:cNvCxnSpPr>
            <a:stCxn id="113" idx="3"/>
          </p:cNvCxnSpPr>
          <p:nvPr/>
        </p:nvCxnSpPr>
        <p:spPr>
          <a:xfrm flipH="1" rot="10800000">
            <a:off x="3468894" y="2399570"/>
            <a:ext cx="1976400" cy="396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5200" y="1157013"/>
            <a:ext cx="2700001" cy="262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/>
        </p:nvSpPr>
        <p:spPr>
          <a:xfrm>
            <a:off x="734775" y="3793050"/>
            <a:ext cx="7459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box with the highest confidence score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 IOU of all other box with the chosen box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 boxes with IOU higher than the threshold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Repeat the above steps until we obtain one detection per object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